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34"/>
  </p:notesMasterIdLst>
  <p:sldIdLst>
    <p:sldId id="256" r:id="rId2"/>
    <p:sldId id="257" r:id="rId3"/>
    <p:sldId id="274" r:id="rId4"/>
    <p:sldId id="271" r:id="rId5"/>
    <p:sldId id="273" r:id="rId6"/>
    <p:sldId id="272" r:id="rId7"/>
    <p:sldId id="258" r:id="rId8"/>
    <p:sldId id="275" r:id="rId9"/>
    <p:sldId id="259" r:id="rId10"/>
    <p:sldId id="260" r:id="rId11"/>
    <p:sldId id="261" r:id="rId12"/>
    <p:sldId id="262" r:id="rId13"/>
    <p:sldId id="276" r:id="rId14"/>
    <p:sldId id="263" r:id="rId15"/>
    <p:sldId id="264" r:id="rId16"/>
    <p:sldId id="265" r:id="rId17"/>
    <p:sldId id="280" r:id="rId18"/>
    <p:sldId id="266" r:id="rId19"/>
    <p:sldId id="277" r:id="rId20"/>
    <p:sldId id="278" r:id="rId21"/>
    <p:sldId id="281" r:id="rId22"/>
    <p:sldId id="282" r:id="rId23"/>
    <p:sldId id="283" r:id="rId24"/>
    <p:sldId id="284" r:id="rId25"/>
    <p:sldId id="285" r:id="rId26"/>
    <p:sldId id="286" r:id="rId27"/>
    <p:sldId id="288" r:id="rId28"/>
    <p:sldId id="287" r:id="rId29"/>
    <p:sldId id="289" r:id="rId30"/>
    <p:sldId id="268" r:id="rId31"/>
    <p:sldId id="269" r:id="rId32"/>
    <p:sldId id="270" r:id="rId33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875" autoAdjust="0"/>
    <p:restoredTop sz="94660"/>
  </p:normalViewPr>
  <p:slideViewPr>
    <p:cSldViewPr>
      <p:cViewPr varScale="1">
        <p:scale>
          <a:sx n="59" d="100"/>
          <a:sy n="59" d="100"/>
        </p:scale>
        <p:origin x="-78" y="-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7C30C7-10A9-4459-996E-5B58A03979F7}" type="datetimeFigureOut">
              <a:rPr lang="en-US" smtClean="0"/>
              <a:pPr/>
              <a:t>03/31/2010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A50267-8EA5-4775-AA06-362EDF5CFE8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P782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A50267-8EA5-4775-AA06-362EDF5CFE8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p803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A50267-8EA5-4775-AA06-362EDF5CFE8A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p797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A50267-8EA5-4775-AA06-362EDF5CFE8A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P780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A50267-8EA5-4775-AA06-362EDF5CFE8A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P778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A50267-8EA5-4775-AA06-362EDF5CFE8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http://csrc.nist.gov/publications/nistpubs/800-34/sp800-34.pdf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A50267-8EA5-4775-AA06-362EDF5CFE8A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p783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A50267-8EA5-4775-AA06-362EDF5CFE8A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p786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A50267-8EA5-4775-AA06-362EDF5CFE8A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p793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A50267-8EA5-4775-AA06-362EDF5CFE8A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p798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A50267-8EA5-4775-AA06-362EDF5CFE8A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p798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A50267-8EA5-4775-AA06-362EDF5CFE8A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1520731"/>
            <a:ext cx="9144000" cy="3435579"/>
          </a:xfrm>
          <a:custGeom>
            <a:avLst/>
            <a:gdLst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19794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7466" y="25350"/>
                  <a:pt x="0" y="19794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28000"/>
                  <a:satMod val="2000000"/>
                  <a:alpha val="30000"/>
                </a:schemeClr>
              </a:gs>
              <a:gs pos="35000">
                <a:schemeClr val="bg2">
                  <a:shade val="100000"/>
                  <a:satMod val="600000"/>
                  <a:alpha val="0"/>
                </a:schemeClr>
              </a:gs>
            </a:gsLst>
            <a:lin ang="54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02920" y="2775745"/>
            <a:ext cx="8229600" cy="2167128"/>
          </a:xfrm>
        </p:spPr>
        <p:txBody>
          <a:bodyPr tIns="0" bIns="0" anchor="t"/>
          <a:lstStyle>
            <a:lvl1pPr>
              <a:defRPr sz="5000" cap="all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  <a:reflection blurRad="12000" stA="25000" endPos="49000" dist="5000" dir="5400000" sy="-100000" algn="bl" rotWithShape="0"/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00064" y="1559720"/>
            <a:ext cx="5105400" cy="1219200"/>
          </a:xfrm>
        </p:spPr>
        <p:txBody>
          <a:bodyPr lIns="0" tIns="0" rIns="0" bIns="0" anchor="b"/>
          <a:lstStyle>
            <a:lvl1pPr marL="0" indent="0" algn="l">
              <a:buNone/>
              <a:defRPr sz="19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A5425-D7B8-497F-B98D-9E862D7768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88E58-82A8-42D2-82A2-AB0019EAE7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2376C-C90D-437C-83B8-0D90DD2D20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905000"/>
            <a:ext cx="82296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7A80D00-9801-42B2-932A-67DEFA2F772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F5206-18B1-4CF1-8D29-EEC40924AF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990600"/>
            <a:ext cx="7772400" cy="1362456"/>
          </a:xfrm>
        </p:spPr>
        <p:txBody>
          <a:bodyPr>
            <a:noAutofit/>
          </a:bodyPr>
          <a:lstStyle>
            <a:lvl1pPr algn="l">
              <a:buNone/>
              <a:defRPr sz="48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352677"/>
            <a:ext cx="7772400" cy="1509712"/>
          </a:xfrm>
        </p:spPr>
        <p:txBody>
          <a:bodyPr anchor="t"/>
          <a:lstStyle>
            <a:lvl1pPr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F7D23-7231-4F5D-BA94-FF91751FCF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 tIns="9144" bIns="9144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99800"/>
            <a:ext cx="40386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99800"/>
            <a:ext cx="40386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8F41D-AA45-4B2F-AE97-ED31F44D4A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 tIns="9144" bIns="9144" anchor="b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12168"/>
            <a:ext cx="4040188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8000" dist="38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2112168"/>
            <a:ext cx="4041775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667000"/>
            <a:ext cx="4040188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667000"/>
            <a:ext cx="4041775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4ED44-B379-48A1-9BAD-07C31878AB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  <a:effectLst/>
        </p:spPr>
        <p:txBody>
          <a:bodyPr tIns="9144" bIns="9144" anchor="b"/>
          <a:lstStyle>
            <a:lvl1pPr>
              <a:defRPr sz="4800" cap="none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8B478-BFDB-4994-BF73-0F9E19D054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59D27-52B4-4B23-96BF-20706F1658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40"/>
            <a:ext cx="8229600" cy="914400"/>
          </a:xfrm>
        </p:spPr>
        <p:txBody>
          <a:bodyPr tIns="0" bIns="0" anchor="b"/>
          <a:lstStyle>
            <a:lvl1pPr algn="l">
              <a:buNone/>
              <a:defRPr sz="5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133856"/>
            <a:ext cx="2590800" cy="5181600"/>
          </a:xfrm>
        </p:spPr>
        <p:txBody>
          <a:bodyPr lIns="45720" tIns="45720" rIns="0"/>
          <a:lstStyle>
            <a:lvl1pPr marL="0" indent="0">
              <a:spcBef>
                <a:spcPts val="300"/>
              </a:spcBef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133472"/>
            <a:ext cx="5257800" cy="5191128"/>
          </a:xfrm>
        </p:spPr>
        <p:txBody>
          <a:bodyPr/>
          <a:lstStyle>
            <a:lvl1pPr algn="l">
              <a:defRPr sz="3000"/>
            </a:lvl1pPr>
            <a:lvl2pPr algn="l">
              <a:defRPr sz="2800"/>
            </a:lvl2pPr>
            <a:lvl3pPr algn="l">
              <a:defRPr sz="2400"/>
            </a:lvl3pPr>
            <a:lvl4pPr algn="l">
              <a:defRPr sz="2000"/>
            </a:lvl4pPr>
            <a:lvl5pPr algn="l"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D2902-8663-4325-A5FC-1D40BC9673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40" y="1981200"/>
            <a:ext cx="3429000" cy="522288"/>
          </a:xfrm>
        </p:spPr>
        <p:txBody>
          <a:bodyPr tIns="0" bIns="0" anchor="b"/>
          <a:lstStyle>
            <a:lvl1pPr algn="r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93368" y="1066800"/>
            <a:ext cx="4572000" cy="4572000"/>
          </a:xfrm>
          <a:solidFill>
            <a:schemeClr val="bg2">
              <a:shade val="75000"/>
            </a:schemeClr>
          </a:solidFill>
          <a:ln w="60325">
            <a:solidFill>
              <a:srgbClr val="FFFFFF"/>
            </a:solidFill>
            <a:miter lim="800000"/>
          </a:ln>
          <a:effectLst>
            <a:outerShdw blurRad="36195" dist="10000" dir="5400000" algn="tl" rotWithShape="0">
              <a:srgbClr val="000000">
                <a:alpha val="75000"/>
              </a:srgbClr>
            </a:outerShdw>
            <a:reflection stA="21000" endA="500" endPos="10000" dist="20000" dir="5400000" sy="-100000" algn="bl" rotWithShape="0"/>
          </a:effectLst>
        </p:spPr>
        <p:txBody>
          <a:bodyPr/>
          <a:lstStyle>
            <a:lvl1pPr>
              <a:buNone/>
              <a:defRPr sz="32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6240" y="2543176"/>
            <a:ext cx="3429000" cy="914400"/>
          </a:xfrm>
        </p:spPr>
        <p:txBody>
          <a:bodyPr lIns="0" tIns="0" rIns="0" bIns="0" anchor="t"/>
          <a:lstStyle>
            <a:lvl1pPr indent="0" algn="r">
              <a:spcBef>
                <a:spcPts val="300"/>
              </a:spcBef>
              <a:buFontTx/>
              <a:buNone/>
              <a:defRPr sz="1400" baseline="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3400" y="6356350"/>
            <a:ext cx="533400" cy="365125"/>
          </a:xfrm>
        </p:spPr>
        <p:txBody>
          <a:bodyPr/>
          <a:lstStyle/>
          <a:p>
            <a:fld id="{18ADE3B9-02CD-456A-B0E2-E8138F5828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1142899"/>
            <a:ext cx="9144000" cy="5562705"/>
          </a:xfrm>
          <a:custGeom>
            <a:avLst/>
            <a:gdLst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25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10056" y="24231"/>
                  <a:pt x="0" y="2025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55000"/>
                  <a:satMod val="1800000"/>
                  <a:alpha val="55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Flowchart: Document 7"/>
          <p:cNvSpPr/>
          <p:nvPr/>
        </p:nvSpPr>
        <p:spPr>
          <a:xfrm rot="10800000">
            <a:off x="1" y="1341133"/>
            <a:ext cx="9144000" cy="4480425"/>
          </a:xfrm>
          <a:custGeom>
            <a:avLst/>
            <a:gdLst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03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8684" y="24776"/>
                  <a:pt x="0" y="2003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40000"/>
                  <a:satMod val="1900000"/>
                  <a:alpha val="30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524000"/>
          </a:xfrm>
          <a:prstGeom prst="rect">
            <a:avLst/>
          </a:prstGeom>
        </p:spPr>
        <p:txBody>
          <a:bodyPr vert="horz" lIns="0" tIns="9144" rIns="0" bIns="9144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2179637"/>
            <a:ext cx="8229600" cy="4114800"/>
          </a:xfrm>
          <a:prstGeom prst="rect">
            <a:avLst/>
          </a:prstGeom>
        </p:spPr>
        <p:txBody>
          <a:bodyPr vert="horz" lIns="9144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981200" cy="365125"/>
          </a:xfrm>
          <a:prstGeom prst="rect">
            <a:avLst/>
          </a:prstGeom>
        </p:spPr>
        <p:txBody>
          <a:bodyPr vert="horz" anchor="b"/>
          <a:lstStyle>
            <a:lvl1pPr algn="ctr">
              <a:defRPr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438400" y="6356350"/>
            <a:ext cx="2895600" cy="365125"/>
          </a:xfrm>
          <a:prstGeom prst="rect">
            <a:avLst/>
          </a:prstGeom>
        </p:spPr>
        <p:txBody>
          <a:bodyPr vert="horz" lIns="0" anchor="b"/>
          <a:lstStyle>
            <a:lvl1pPr algn="l">
              <a:defRPr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356350"/>
            <a:ext cx="533400" cy="365125"/>
          </a:xfrm>
          <a:prstGeom prst="rect">
            <a:avLst/>
          </a:prstGeom>
        </p:spPr>
        <p:txBody>
          <a:bodyPr vert="horz" lIns="91440" rIns="0" anchor="b"/>
          <a:lstStyle>
            <a:lvl1pPr algn="r">
              <a:defRPr sz="14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08F3EC00-AA64-47DB-9CA9-5B2DF84FF93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</p:sldLayoutIdLst>
  <p:txStyles>
    <p:titleStyle>
      <a:lvl1pPr algn="l" rtl="0" eaLnBrk="1" latinLnBrk="0" hangingPunct="1">
        <a:spcBef>
          <a:spcPct val="0"/>
        </a:spcBef>
        <a:buNone/>
        <a:defRPr sz="4800" b="1" kern="1200">
          <a:ln w="500">
            <a:solidFill>
              <a:schemeClr val="tx2">
                <a:shade val="20000"/>
                <a:satMod val="350000"/>
              </a:schemeClr>
            </a:solidFill>
          </a:ln>
          <a:solidFill>
            <a:schemeClr val="tx2">
              <a:tint val="100000"/>
              <a:satMod val="250000"/>
            </a:schemeClr>
          </a:solidFill>
          <a:effectLst>
            <a:outerShdw blurRad="30000" dist="30000" dir="2700000" algn="tl" rotWithShape="0">
              <a:schemeClr val="bg2">
                <a:shade val="45000"/>
                <a:satMod val="150000"/>
                <a:alpha val="9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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30936" indent="-27432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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23544" indent="-274320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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2860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228600" algn="l" rtl="0" eaLnBrk="1" latinLnBrk="0" hangingPunct="1">
        <a:spcBef>
          <a:spcPct val="20000"/>
        </a:spcBef>
        <a:buClr>
          <a:schemeClr val="accent5"/>
        </a:buClr>
        <a:buFont typeface="Wingdings 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73352" indent="-22860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11096" indent="-228600" algn="l" rtl="0" eaLnBrk="1" latinLnBrk="0" hangingPunct="1">
        <a:spcBef>
          <a:spcPct val="20000"/>
        </a:spcBef>
        <a:buClr>
          <a:schemeClr val="tx2"/>
        </a:buClr>
        <a:buFont typeface="Wingdings 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21408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22576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Business Continuity Planning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IS 380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BIA (Continued)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For each threat, the BIA should identify:</a:t>
            </a:r>
          </a:p>
          <a:p>
            <a:r>
              <a:rPr lang="en-US"/>
              <a:t>Maximum tolerable downtime</a:t>
            </a:r>
          </a:p>
          <a:p>
            <a:r>
              <a:rPr lang="en-US"/>
              <a:t>Operational disruption</a:t>
            </a:r>
          </a:p>
          <a:p>
            <a:r>
              <a:rPr lang="en-US"/>
              <a:t>Financial considerations</a:t>
            </a:r>
          </a:p>
          <a:p>
            <a:r>
              <a:rPr lang="en-US"/>
              <a:t>Regulatory responsibilities (What is the law?)</a:t>
            </a:r>
          </a:p>
          <a:p>
            <a:r>
              <a:rPr lang="en-US"/>
              <a:t>Reputation and branding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BIA (Continued)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/>
              <a:t>Threats can be manmade, natural, or technical</a:t>
            </a:r>
          </a:p>
          <a:p>
            <a:r>
              <a:rPr lang="en-US" sz="2800"/>
              <a:t>The BIA should consider:</a:t>
            </a:r>
          </a:p>
          <a:p>
            <a:r>
              <a:rPr lang="en-US" sz="2800"/>
              <a:t>Equipment malfunction</a:t>
            </a:r>
          </a:p>
          <a:p>
            <a:r>
              <a:rPr lang="en-US" sz="2800"/>
              <a:t>Unavailable utilities</a:t>
            </a:r>
          </a:p>
          <a:p>
            <a:r>
              <a:rPr lang="en-US" sz="2800"/>
              <a:t>Unavailable facility</a:t>
            </a:r>
          </a:p>
          <a:p>
            <a:r>
              <a:rPr lang="en-US" sz="2800"/>
              <a:t>Unavailable vendor/service provider</a:t>
            </a:r>
          </a:p>
          <a:p>
            <a:r>
              <a:rPr lang="en-US" sz="2800"/>
              <a:t>Software/data corruption or loss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/>
              <a:t>Types of loss (not a complete list)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Reputation</a:t>
            </a:r>
          </a:p>
          <a:p>
            <a:r>
              <a:rPr lang="en-US"/>
              <a:t>Contract violation</a:t>
            </a:r>
          </a:p>
          <a:p>
            <a:r>
              <a:rPr lang="en-US"/>
              <a:t>Loss in revenue or productivity</a:t>
            </a:r>
          </a:p>
          <a:p>
            <a:r>
              <a:rPr lang="en-US"/>
              <a:t>Legal violations</a:t>
            </a:r>
          </a:p>
          <a:p>
            <a:r>
              <a:rPr lang="en-US"/>
              <a:t>Increase in operational expense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MTD – Maximum Tolerable Downtime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Nonessential</a:t>
            </a:r>
          </a:p>
          <a:p>
            <a:r>
              <a:rPr lang="en-US" dirty="0" smtClean="0"/>
              <a:t>Normal</a:t>
            </a:r>
          </a:p>
          <a:p>
            <a:r>
              <a:rPr lang="en-US" dirty="0" smtClean="0"/>
              <a:t>Important</a:t>
            </a:r>
          </a:p>
          <a:p>
            <a:r>
              <a:rPr lang="en-US" dirty="0" smtClean="0"/>
              <a:t>Urgent</a:t>
            </a:r>
          </a:p>
          <a:p>
            <a:r>
              <a:rPr lang="en-US" dirty="0" smtClean="0"/>
              <a:t>Critical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Preventative measures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Must be implemented to be effective</a:t>
            </a:r>
          </a:p>
          <a:p>
            <a:r>
              <a:rPr lang="en-US"/>
              <a:t>Must be cost effective</a:t>
            </a:r>
          </a:p>
          <a:p>
            <a:r>
              <a:rPr lang="en-US"/>
              <a:t>Should map to the threats and levels of criticality identified in the BIA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Preventative measures (cont)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Fortification of facility/site</a:t>
            </a:r>
          </a:p>
          <a:p>
            <a:r>
              <a:rPr lang="en-US"/>
              <a:t>Redundancy (servers, network)</a:t>
            </a:r>
          </a:p>
          <a:p>
            <a:r>
              <a:rPr lang="en-US"/>
              <a:t>Redundant vendor support</a:t>
            </a:r>
          </a:p>
          <a:p>
            <a:r>
              <a:rPr lang="en-US"/>
              <a:t>Insurance</a:t>
            </a:r>
          </a:p>
          <a:p>
            <a:r>
              <a:rPr lang="en-US"/>
              <a:t>Data backup</a:t>
            </a:r>
          </a:p>
          <a:p>
            <a:r>
              <a:rPr lang="en-US"/>
              <a:t>Fire detection/suppression</a:t>
            </a:r>
          </a:p>
          <a:p>
            <a:r>
              <a:rPr lang="en-US"/>
              <a:t>Spare equipment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Recovery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Hot site – Just add data</a:t>
            </a:r>
          </a:p>
          <a:p>
            <a:r>
              <a:rPr lang="en-US" dirty="0"/>
              <a:t>Warm site – Needs data and systems</a:t>
            </a:r>
          </a:p>
          <a:p>
            <a:r>
              <a:rPr lang="en-US" dirty="0"/>
              <a:t>Cold Site – You just get the building</a:t>
            </a:r>
          </a:p>
          <a:p>
            <a:r>
              <a:rPr lang="en-US" dirty="0"/>
              <a:t>Redundant site – A mirror site, fully owned</a:t>
            </a:r>
          </a:p>
          <a:p>
            <a:r>
              <a:rPr lang="en-US" dirty="0"/>
              <a:t>Consider costs, time to get operational</a:t>
            </a:r>
          </a:p>
          <a:p>
            <a:r>
              <a:rPr lang="en-US" dirty="0"/>
              <a:t>Must be </a:t>
            </a:r>
            <a:r>
              <a:rPr lang="en-US" dirty="0" smtClean="0"/>
              <a:t>tested</a:t>
            </a:r>
          </a:p>
          <a:p>
            <a:r>
              <a:rPr lang="en-US" dirty="0" smtClean="0"/>
              <a:t>Tertiary Site – “backup to the backup”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Recovery (cont)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Tertiary Site – “backup to the backup”</a:t>
            </a:r>
          </a:p>
          <a:p>
            <a:r>
              <a:rPr lang="en-US" dirty="0" smtClean="0"/>
              <a:t>Reciprocal agreement – two companies back each other up</a:t>
            </a:r>
          </a:p>
          <a:p>
            <a:pPr lvl="1"/>
            <a:r>
              <a:rPr lang="en-US" dirty="0" smtClean="0"/>
              <a:t> Cheap but a lot of issues</a:t>
            </a:r>
          </a:p>
          <a:p>
            <a:r>
              <a:rPr lang="en-US" dirty="0" smtClean="0"/>
              <a:t>Offsite location – the further the better.</a:t>
            </a:r>
          </a:p>
          <a:p>
            <a:r>
              <a:rPr lang="en-US" dirty="0" smtClean="0"/>
              <a:t>Rolling hot site – do something with all those unused shipping containers.</a:t>
            </a:r>
          </a:p>
          <a:p>
            <a:r>
              <a:rPr lang="en-US" dirty="0" smtClean="0"/>
              <a:t>Multiple processing centers – failover in seconds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Other recovery considerations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Human resources (AKA getting people to work)</a:t>
            </a:r>
          </a:p>
          <a:p>
            <a:r>
              <a:rPr lang="en-US"/>
              <a:t>Voice and data systems</a:t>
            </a:r>
          </a:p>
          <a:p>
            <a:r>
              <a:rPr lang="en-US"/>
              <a:t>Data backups</a:t>
            </a:r>
          </a:p>
          <a:p>
            <a:r>
              <a:rPr lang="en-US"/>
              <a:t>Supplies (Where are the paper clips and pens?)</a:t>
            </a:r>
          </a:p>
          <a:p>
            <a:r>
              <a:rPr lang="en-US"/>
              <a:t>Documentation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Facility Recovery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Nondisasters</a:t>
            </a:r>
            <a:endParaRPr lang="en-US" dirty="0" smtClean="0"/>
          </a:p>
          <a:p>
            <a:r>
              <a:rPr lang="en-US" dirty="0" smtClean="0"/>
              <a:t>Disasters</a:t>
            </a:r>
          </a:p>
          <a:p>
            <a:r>
              <a:rPr lang="en-US" dirty="0" smtClean="0"/>
              <a:t>Catastrophe 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What does a BCP do?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Provides detailed procedures to keep the business running and minimize loss of life and money</a:t>
            </a:r>
          </a:p>
          <a:p>
            <a:r>
              <a:rPr lang="en-US"/>
              <a:t>Identifies emergency response procedures</a:t>
            </a:r>
          </a:p>
          <a:p>
            <a:r>
              <a:rPr lang="en-US"/>
              <a:t>Identifies backup and post-disaster recovery procedures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Hardware recovery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MTBF – mean time between failures .</a:t>
            </a:r>
          </a:p>
          <a:p>
            <a:r>
              <a:rPr lang="en-US" dirty="0" smtClean="0"/>
              <a:t>MTTR – mean time to recover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Hardware backups – restoring images?</a:t>
            </a:r>
          </a:p>
          <a:p>
            <a:pPr lvl="1"/>
            <a:r>
              <a:rPr lang="en-US" dirty="0" smtClean="0"/>
              <a:t>COTS – commercial off the shelf </a:t>
            </a:r>
          </a:p>
          <a:p>
            <a:r>
              <a:rPr lang="en-US" dirty="0" smtClean="0"/>
              <a:t>Software backups – store OS and software install media at both sites.</a:t>
            </a:r>
          </a:p>
          <a:p>
            <a:pPr lvl="1"/>
            <a:r>
              <a:rPr lang="en-US" dirty="0" smtClean="0"/>
              <a:t>Keep data offsite too.</a:t>
            </a:r>
          </a:p>
          <a:p>
            <a:pPr lvl="1"/>
            <a:r>
              <a:rPr lang="en-US" dirty="0" smtClean="0"/>
              <a:t>Software escrow – for one-off ‘custom’ software, a copy of source code is stored with a 3</a:t>
            </a:r>
            <a:r>
              <a:rPr lang="en-US" baseline="30000" dirty="0" smtClean="0"/>
              <a:t>rd</a:t>
            </a:r>
            <a:r>
              <a:rPr lang="en-US" dirty="0" smtClean="0"/>
              <a:t> party.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Document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Procedures</a:t>
            </a:r>
          </a:p>
          <a:p>
            <a:r>
              <a:rPr lang="en-US"/>
              <a:t>Responsibilities</a:t>
            </a:r>
          </a:p>
          <a:p>
            <a:r>
              <a:rPr lang="en-US"/>
              <a:t>Roles and Tasks</a:t>
            </a:r>
          </a:p>
          <a:p>
            <a:r>
              <a:rPr lang="en-US"/>
              <a:t>Initiation, Activation, Recovery, Reconstruction, Appendix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Human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Will people make it in ?</a:t>
            </a:r>
          </a:p>
          <a:p>
            <a:r>
              <a:rPr lang="en-US" dirty="0" smtClean="0"/>
              <a:t>Executive succession planning</a:t>
            </a:r>
          </a:p>
          <a:p>
            <a:pPr lvl="1"/>
            <a:r>
              <a:rPr lang="en-US" dirty="0" smtClean="0"/>
              <a:t>Two people can not be on the same bus at the same time.</a:t>
            </a:r>
          </a:p>
          <a:p>
            <a:r>
              <a:rPr lang="en-US" dirty="0" smtClean="0"/>
              <a:t>Phone tree – where to report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archive bit</a:t>
            </a:r>
          </a:p>
          <a:p>
            <a:r>
              <a:rPr lang="en-US" dirty="0" smtClean="0"/>
              <a:t>Full backup – clears archive bit</a:t>
            </a:r>
          </a:p>
          <a:p>
            <a:r>
              <a:rPr lang="en-US" dirty="0" smtClean="0"/>
              <a:t>Differential backup – everything since full – archive bit left alone</a:t>
            </a:r>
          </a:p>
          <a:p>
            <a:r>
              <a:rPr lang="en-US" dirty="0" smtClean="0"/>
              <a:t>Incremental – everything since last incremental; reset archive bit</a:t>
            </a:r>
          </a:p>
          <a:p>
            <a:r>
              <a:rPr lang="en-US" dirty="0" smtClean="0"/>
              <a:t>Store onsite and offsite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Image backup</a:t>
            </a:r>
          </a:p>
          <a:p>
            <a:pPr lvl="1"/>
            <a:r>
              <a:rPr lang="en-US" dirty="0" smtClean="0"/>
              <a:t>Bare metal recovery (BMR)</a:t>
            </a:r>
          </a:p>
          <a:p>
            <a:r>
              <a:rPr lang="en-US" dirty="0" smtClean="0"/>
              <a:t>Previous versions - Windows Vista/2008</a:t>
            </a:r>
          </a:p>
          <a:p>
            <a:r>
              <a:rPr lang="en-US" dirty="0" smtClean="0"/>
              <a:t>Periodically test backups</a:t>
            </a:r>
          </a:p>
          <a:p>
            <a:pPr lvl="1"/>
            <a:r>
              <a:rPr lang="en-US" dirty="0" smtClean="0"/>
              <a:t>Bad drive</a:t>
            </a:r>
          </a:p>
          <a:p>
            <a:pPr lvl="1"/>
            <a:r>
              <a:rPr lang="en-US" dirty="0" smtClean="0"/>
              <a:t>Old tape</a:t>
            </a:r>
          </a:p>
          <a:p>
            <a:pPr lvl="1"/>
            <a:r>
              <a:rPr lang="en-US" dirty="0" smtClean="0"/>
              <a:t>etc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Redundancy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Disk shadowing – RAID1</a:t>
            </a:r>
          </a:p>
          <a:p>
            <a:r>
              <a:rPr lang="en-US" dirty="0" smtClean="0"/>
              <a:t>Disk </a:t>
            </a:r>
            <a:r>
              <a:rPr lang="en-US" dirty="0" err="1" smtClean="0"/>
              <a:t>duplexing</a:t>
            </a:r>
            <a:r>
              <a:rPr lang="en-US" dirty="0" smtClean="0"/>
              <a:t> – additional controller card.</a:t>
            </a:r>
          </a:p>
          <a:p>
            <a:r>
              <a:rPr lang="en-US" dirty="0" smtClean="0"/>
              <a:t>Electronic vaulting – copies of files periodically transmitted offsite.</a:t>
            </a:r>
          </a:p>
          <a:p>
            <a:r>
              <a:rPr lang="en-US" dirty="0" smtClean="0"/>
              <a:t>Remote Journaling – </a:t>
            </a:r>
            <a:r>
              <a:rPr lang="en-US" dirty="0" err="1" smtClean="0"/>
              <a:t>xmit</a:t>
            </a:r>
            <a:r>
              <a:rPr lang="en-US" dirty="0" smtClean="0"/>
              <a:t> delta, usually databases in real time.  Can avoid corruption issues</a:t>
            </a:r>
          </a:p>
          <a:p>
            <a:r>
              <a:rPr lang="en-US" dirty="0" smtClean="0"/>
              <a:t>Electronic tape vaulting – essentially backing up to a large </a:t>
            </a:r>
            <a:r>
              <a:rPr lang="en-US" b="1" i="1" dirty="0" smtClean="0"/>
              <a:t>remote</a:t>
            </a:r>
            <a:r>
              <a:rPr lang="en-US" dirty="0" smtClean="0"/>
              <a:t> tape library.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CDP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Continuous Data Protection</a:t>
            </a:r>
          </a:p>
          <a:p>
            <a:r>
              <a:rPr lang="en-US" dirty="0" smtClean="0"/>
              <a:t>Point in time recovery  - you can ‘go back in time’ to just before the problem.</a:t>
            </a:r>
          </a:p>
          <a:p>
            <a:r>
              <a:rPr lang="en-US" dirty="0" smtClean="0"/>
              <a:t>Great for data corruption issues, delete or altered files.</a:t>
            </a:r>
          </a:p>
          <a:p>
            <a:r>
              <a:rPr lang="en-US" dirty="0" smtClean="0"/>
              <a:t>Continuous VS near continuous.</a:t>
            </a:r>
          </a:p>
          <a:p>
            <a:endParaRPr lang="en-US" dirty="0" smtClean="0"/>
          </a:p>
          <a:p>
            <a:r>
              <a:rPr lang="en-US" dirty="0" smtClean="0"/>
              <a:t>A little like Apple’s ‘Time machine’, Windows ‘Previous versions’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Synchronous replication</a:t>
            </a:r>
          </a:p>
          <a:p>
            <a:r>
              <a:rPr lang="en-US" dirty="0" smtClean="0"/>
              <a:t>Asynchronous replication</a:t>
            </a:r>
          </a:p>
          <a:p>
            <a:r>
              <a:rPr lang="en-US" dirty="0" smtClean="0"/>
              <a:t>DFS replication (Windows 2008) and </a:t>
            </a:r>
            <a:r>
              <a:rPr lang="en-US" dirty="0" err="1" smtClean="0"/>
              <a:t>rsync</a:t>
            </a:r>
            <a:r>
              <a:rPr lang="en-US" dirty="0" smtClean="0"/>
              <a:t> (Unix)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cyberinsurance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Hacking, DOS, data theft, etc.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have a BCP?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Reduce the risk of financial loss by improving the company’s ability to recover and restore operations.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Testing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Checklist test (manager review)</a:t>
            </a:r>
          </a:p>
          <a:p>
            <a:r>
              <a:rPr lang="en-US"/>
              <a:t>Structured walk through</a:t>
            </a:r>
          </a:p>
          <a:p>
            <a:r>
              <a:rPr lang="en-US"/>
              <a:t>Simulation test</a:t>
            </a:r>
          </a:p>
          <a:p>
            <a:r>
              <a:rPr lang="en-US"/>
              <a:t>Parallel test</a:t>
            </a:r>
          </a:p>
          <a:p>
            <a:r>
              <a:rPr lang="en-US"/>
              <a:t>Full interruption test</a:t>
            </a:r>
          </a:p>
          <a:p>
            <a:endParaRPr lang="en-US"/>
          </a:p>
          <a:p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Maintaining the plan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The BCP should be integrated with change management</a:t>
            </a:r>
          </a:p>
          <a:p>
            <a:pPr>
              <a:lnSpc>
                <a:spcPct val="90000"/>
              </a:lnSpc>
            </a:pPr>
            <a:r>
              <a:rPr lang="en-US"/>
              <a:t>Personnel changes need to be taken into account</a:t>
            </a:r>
          </a:p>
          <a:p>
            <a:pPr>
              <a:lnSpc>
                <a:spcPct val="90000"/>
              </a:lnSpc>
            </a:pPr>
            <a:r>
              <a:rPr lang="en-US"/>
              <a:t>Drills should be done regularly to identify where holes have developed</a:t>
            </a:r>
          </a:p>
          <a:p>
            <a:pPr>
              <a:lnSpc>
                <a:spcPct val="90000"/>
              </a:lnSpc>
            </a:pPr>
            <a:r>
              <a:rPr lang="en-US"/>
              <a:t>Identify people responsible for maintanence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In Class Lab</a:t>
            </a:r>
          </a:p>
        </p:txBody>
      </p:sp>
      <p:graphicFrame>
        <p:nvGraphicFramePr>
          <p:cNvPr id="20609" name="Group 129"/>
          <p:cNvGraphicFramePr>
            <a:graphicFrameLocks noGrp="1"/>
          </p:cNvGraphicFramePr>
          <p:nvPr>
            <p:ph type="tbl" idx="1"/>
          </p:nvPr>
        </p:nvGraphicFramePr>
        <p:xfrm>
          <a:off x="457200" y="1905000"/>
          <a:ext cx="8236902" cy="4114801"/>
        </p:xfrm>
        <a:graphic>
          <a:graphicData uri="http://schemas.openxmlformats.org/drawingml/2006/table">
            <a:tbl>
              <a:tblPr/>
              <a:tblGrid>
                <a:gridCol w="1354138"/>
                <a:gridCol w="1465262"/>
                <a:gridCol w="1488440"/>
                <a:gridCol w="2003425"/>
                <a:gridCol w="1925637"/>
              </a:tblGrid>
              <a:tr h="12604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Group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Type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Threats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Preventative measures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Recovery strategies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43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Educational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27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Financial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43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Military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27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Hospitality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BCP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Project initiation</a:t>
            </a:r>
          </a:p>
          <a:p>
            <a:r>
              <a:rPr lang="en-US" dirty="0" smtClean="0"/>
              <a:t>Conduct the business impact analysis (BIA)</a:t>
            </a:r>
          </a:p>
          <a:p>
            <a:r>
              <a:rPr lang="en-US" dirty="0" smtClean="0"/>
              <a:t>Recovery strategies</a:t>
            </a:r>
          </a:p>
          <a:p>
            <a:r>
              <a:rPr lang="en-US" dirty="0" smtClean="0"/>
              <a:t>Plan design and development</a:t>
            </a:r>
          </a:p>
          <a:p>
            <a:r>
              <a:rPr lang="en-US" dirty="0" smtClean="0"/>
              <a:t>Implementation</a:t>
            </a:r>
          </a:p>
          <a:p>
            <a:r>
              <a:rPr lang="en-US" dirty="0" smtClean="0"/>
              <a:t>Testing</a:t>
            </a:r>
          </a:p>
          <a:p>
            <a:r>
              <a:rPr lang="en-US" dirty="0" smtClean="0"/>
              <a:t>Continual maintenance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Disaster recovery and 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Companies are more vulnerable to penetration immediately after a disaster.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NIST 800-34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1590675"/>
            <a:ext cx="7791450" cy="526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Continuity planning statement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business continuity coordinator should be identified</a:t>
            </a:r>
          </a:p>
          <a:p>
            <a:r>
              <a:rPr lang="en-US" dirty="0"/>
              <a:t>Should have senior management approval</a:t>
            </a:r>
          </a:p>
          <a:p>
            <a:r>
              <a:rPr lang="en-US" i="1" dirty="0"/>
              <a:t>Every</a:t>
            </a:r>
            <a:r>
              <a:rPr lang="en-US" dirty="0"/>
              <a:t> department should be involved</a:t>
            </a:r>
          </a:p>
          <a:p>
            <a:r>
              <a:rPr lang="en-US" dirty="0"/>
              <a:t>Should include a budget, milestones, deadlines, and identify tasks and success </a:t>
            </a:r>
            <a:r>
              <a:rPr lang="en-US" dirty="0" smtClean="0"/>
              <a:t>factors.</a:t>
            </a:r>
          </a:p>
          <a:p>
            <a:r>
              <a:rPr lang="en-US" dirty="0" smtClean="0"/>
              <a:t>The people who develop the BCP  should also be the ones who execute it.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Due Diligence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Sr. management may be legally required to have a BCP.</a:t>
            </a:r>
          </a:p>
          <a:p>
            <a:pPr lvl="1"/>
            <a:r>
              <a:rPr lang="en-US" dirty="0" smtClean="0"/>
              <a:t>Maintain confidentiality of information</a:t>
            </a:r>
          </a:p>
          <a:p>
            <a:pPr lvl="1"/>
            <a:r>
              <a:rPr lang="en-US" dirty="0" smtClean="0"/>
              <a:t>Maintain integrity of information, etc.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Business Impact Analysis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Interviews employees and partners</a:t>
            </a:r>
          </a:p>
          <a:p>
            <a:r>
              <a:rPr lang="en-US" dirty="0"/>
              <a:t>Documents business functions</a:t>
            </a:r>
          </a:p>
          <a:p>
            <a:r>
              <a:rPr lang="en-US" dirty="0"/>
              <a:t>Identifies criticality of each </a:t>
            </a:r>
            <a:r>
              <a:rPr lang="en-US" dirty="0" smtClean="0"/>
              <a:t>function</a:t>
            </a:r>
          </a:p>
          <a:p>
            <a:r>
              <a:rPr lang="en-US" dirty="0" smtClean="0"/>
              <a:t>Identifies </a:t>
            </a:r>
            <a:r>
              <a:rPr lang="en-US" dirty="0"/>
              <a:t>possible threats to the business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luxe">
  <a:themeElements>
    <a:clrScheme name="Deluxe">
      <a:dk1>
        <a:sysClr val="windowText" lastClr="000000"/>
      </a:dk1>
      <a:lt1>
        <a:sysClr val="window" lastClr="FFFFFF"/>
      </a:lt1>
      <a:dk2>
        <a:srgbClr val="30356E"/>
      </a:dk2>
      <a:lt2>
        <a:srgbClr val="FFF9E5"/>
      </a:lt2>
      <a:accent1>
        <a:srgbClr val="CC4757"/>
      </a:accent1>
      <a:accent2>
        <a:srgbClr val="FF6F61"/>
      </a:accent2>
      <a:accent3>
        <a:srgbClr val="FF953E"/>
      </a:accent3>
      <a:accent4>
        <a:srgbClr val="F8BD52"/>
      </a:accent4>
      <a:accent5>
        <a:srgbClr val="46A6BD"/>
      </a:accent5>
      <a:accent6>
        <a:srgbClr val="5488BC"/>
      </a:accent6>
      <a:hlink>
        <a:srgbClr val="FA7D7A"/>
      </a:hlink>
      <a:folHlink>
        <a:srgbClr val="FFCF3E"/>
      </a:folHlink>
    </a:clrScheme>
    <a:fontScheme name="Deluxe">
      <a:maj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Deluxe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280000"/>
              </a:schemeClr>
            </a:gs>
            <a:gs pos="14000">
              <a:schemeClr val="phClr">
                <a:tint val="37000"/>
                <a:satMod val="250000"/>
              </a:schemeClr>
            </a:gs>
            <a:gs pos="45000">
              <a:schemeClr val="phClr">
                <a:tint val="53000"/>
                <a:satMod val="220000"/>
              </a:schemeClr>
            </a:gs>
            <a:gs pos="65000">
              <a:schemeClr val="phClr">
                <a:tint val="53000"/>
                <a:satMod val="220000"/>
              </a:schemeClr>
            </a:gs>
            <a:gs pos="86000">
              <a:schemeClr val="phClr">
                <a:tint val="42000"/>
                <a:satMod val="240000"/>
              </a:schemeClr>
            </a:gs>
            <a:gs pos="100000">
              <a:schemeClr val="phClr">
                <a:tint val="20000"/>
                <a:satMod val="23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0000">
              <a:schemeClr val="phClr">
                <a:satMod val="150000"/>
              </a:schemeClr>
            </a:gs>
            <a:gs pos="100000">
              <a:schemeClr val="phClr">
                <a:tint val="75000"/>
                <a:satMod val="20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atMod val="14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52400"/>
            <a:contourClr>
              <a:schemeClr val="phClr"/>
            </a:contourClr>
          </a:sp3d>
        </a:effectStyle>
        <a:effectStyle>
          <a:effectLst>
            <a:reflection blurRad="12700" stA="26000" endPos="28000" dist="38100" dir="5400000" sy="-100000"/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90500" h="1016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3000"/>
                <a:satMod val="1550000"/>
              </a:schemeClr>
            </a:gs>
            <a:gs pos="1000">
              <a:schemeClr val="phClr">
                <a:tint val="48000"/>
                <a:satMod val="155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r="210000" b="300000"/>
          </a:path>
        </a:gradFill>
        <a:gradFill rotWithShape="1">
          <a:gsLst>
            <a:gs pos="5000">
              <a:schemeClr val="phClr">
                <a:tint val="38000"/>
                <a:satMod val="1800000"/>
              </a:schemeClr>
            </a:gs>
            <a:gs pos="5000">
              <a:schemeClr val="phClr">
                <a:tint val="40000"/>
                <a:satMod val="180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l="20000" t="30000" r="135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Deluxe</Template>
  <TotalTime>4863</TotalTime>
  <Words>874</Words>
  <Application>Microsoft Office PowerPoint</Application>
  <PresentationFormat>On-screen Show (4:3)</PresentationFormat>
  <Paragraphs>197</Paragraphs>
  <Slides>32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Deluxe</vt:lpstr>
      <vt:lpstr>Business Continuity Planning</vt:lpstr>
      <vt:lpstr>What does a BCP do?</vt:lpstr>
      <vt:lpstr>Why have a BCP?</vt:lpstr>
      <vt:lpstr>BCP Steps</vt:lpstr>
      <vt:lpstr>Disaster recovery and security</vt:lpstr>
      <vt:lpstr>NIST 800-34 </vt:lpstr>
      <vt:lpstr>Continuity planning statement</vt:lpstr>
      <vt:lpstr>Due Diligence</vt:lpstr>
      <vt:lpstr>Business Impact Analysis</vt:lpstr>
      <vt:lpstr>BIA (Continued)</vt:lpstr>
      <vt:lpstr>BIA (Continued)</vt:lpstr>
      <vt:lpstr>Types of loss (not a complete list)</vt:lpstr>
      <vt:lpstr>MTD – Maximum Tolerable Downtime</vt:lpstr>
      <vt:lpstr>Preventative measures</vt:lpstr>
      <vt:lpstr>Preventative measures (cont)</vt:lpstr>
      <vt:lpstr>Recovery</vt:lpstr>
      <vt:lpstr>Recovery (cont)</vt:lpstr>
      <vt:lpstr>Other recovery considerations</vt:lpstr>
      <vt:lpstr>Facility Recovery </vt:lpstr>
      <vt:lpstr>Hardware recovery</vt:lpstr>
      <vt:lpstr>Backups</vt:lpstr>
      <vt:lpstr>Document</vt:lpstr>
      <vt:lpstr>Human Resources</vt:lpstr>
      <vt:lpstr>Backups</vt:lpstr>
      <vt:lpstr>Backups</vt:lpstr>
      <vt:lpstr>Redundancy</vt:lpstr>
      <vt:lpstr>CDP</vt:lpstr>
      <vt:lpstr>Replication</vt:lpstr>
      <vt:lpstr>cyberinsurance</vt:lpstr>
      <vt:lpstr>Testing</vt:lpstr>
      <vt:lpstr>Maintaining the plan</vt:lpstr>
      <vt:lpstr>In Class Lab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Continuity Planning</dc:title>
  <dc:creator>TJ O'Grady</dc:creator>
  <cp:lastModifiedBy>cary.barker</cp:lastModifiedBy>
  <cp:revision>64</cp:revision>
  <dcterms:created xsi:type="dcterms:W3CDTF">2007-03-27T09:51:02Z</dcterms:created>
  <dcterms:modified xsi:type="dcterms:W3CDTF">2010-03-31T16:38:36Z</dcterms:modified>
</cp:coreProperties>
</file>